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074" r:id="rId2"/>
    <p:sldId id="1084" r:id="rId3"/>
    <p:sldId id="1090" r:id="rId4"/>
    <p:sldId id="1091" r:id="rId5"/>
    <p:sldId id="1085" r:id="rId6"/>
    <p:sldId id="1092" r:id="rId7"/>
    <p:sldId id="1071" r:id="rId8"/>
    <p:sldId id="1093" r:id="rId9"/>
    <p:sldId id="1094" r:id="rId10"/>
    <p:sldId id="1095" r:id="rId11"/>
    <p:sldId id="1097" r:id="rId12"/>
    <p:sldId id="1096" r:id="rId13"/>
    <p:sldId id="1098" r:id="rId14"/>
    <p:sldId id="1099" r:id="rId15"/>
    <p:sldId id="1100" r:id="rId16"/>
    <p:sldId id="1109" r:id="rId17"/>
    <p:sldId id="1089" r:id="rId18"/>
    <p:sldId id="1101" r:id="rId19"/>
    <p:sldId id="1103" r:id="rId20"/>
    <p:sldId id="1102" r:id="rId21"/>
    <p:sldId id="1104" r:id="rId22"/>
    <p:sldId id="1105" r:id="rId23"/>
    <p:sldId id="1108" r:id="rId24"/>
    <p:sldId id="1106" r:id="rId25"/>
    <p:sldId id="1107" r:id="rId26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311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62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933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2442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5550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866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1771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4882" algn="l" defTabSz="653110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5" autoAdjust="0"/>
    <p:restoredTop sz="96440" autoAdjust="0"/>
  </p:normalViewPr>
  <p:slideViewPr>
    <p:cSldViewPr>
      <p:cViewPr>
        <p:scale>
          <a:sx n="150" d="100"/>
          <a:sy n="150" d="100"/>
        </p:scale>
        <p:origin x="336" y="984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NYC School Demographics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Race/Ethnicity</c:v>
                </c:pt>
              </c:strCache>
            </c:strRef>
          </c:tx>
          <c:dLbls>
            <c:dLbl>
              <c:idx val="1"/>
              <c:layout>
                <c:manualLayout>
                  <c:x val="-0.251999839305801"/>
                  <c:y val="-0.05466666666666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233519738604103"/>
                  <c:y val="-0.19868136482939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270688891161332"/>
                  <c:y val="0.09892410694425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Asian</c:v>
                </c:pt>
                <c:pt idx="1">
                  <c:v>Black</c:v>
                </c:pt>
                <c:pt idx="2">
                  <c:v>Hispanic</c:v>
                </c:pt>
                <c:pt idx="3">
                  <c:v>White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0.153</c:v>
                </c:pt>
                <c:pt idx="1">
                  <c:v>0.283</c:v>
                </c:pt>
                <c:pt idx="2">
                  <c:v>0.402</c:v>
                </c:pt>
                <c:pt idx="3">
                  <c:v>0.145</c:v>
                </c:pt>
                <c:pt idx="4" formatCode="0.00%">
                  <c:v>0.013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600">
          <a:latin typeface="18 VAG Rounded Thin   55390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206400" indent="-51206400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622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9331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2442" algn="l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5550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ln/>
        </p:spPr>
        <p:txBody>
          <a:bodyPr lIns="93324" tIns="46662" rIns="93324" bIns="46662"/>
          <a:lstStyle/>
          <a:p>
            <a:fld id="{B123FFC2-716B-2549-B697-2DE303D2AA31}" type="slidenum">
              <a:rPr lang="en-US"/>
              <a:pPr/>
              <a:t>16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There are two courses that have been developed as part of this effort. The first Exploring Computer Science (ECS) is a </a:t>
            </a:r>
            <a:r>
              <a:rPr lang="en-US" baseline="0" dirty="0" err="1" smtClean="0"/>
              <a:t>preAp</a:t>
            </a:r>
            <a:r>
              <a:rPr lang="en-US" baseline="0" dirty="0" smtClean="0"/>
              <a:t> course and there are a number of other, existing  courses that could fill that niche.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CS Principles is the new AP course.</a:t>
            </a:r>
          </a:p>
          <a:p>
            <a:pPr algn="l" defTabSz="46661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  <a:p>
            <a:pPr algn="l" defTabSz="466618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Pictures shows teachers trained on ECS in LA.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8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5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23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3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800" b="1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CS Ed</a:t>
            </a:r>
            <a:r>
              <a:rPr lang="en-US" sz="1800" b="1" baseline="0" dirty="0" smtClean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 Research </a:t>
            </a:r>
            <a:r>
              <a:rPr lang="en-US" sz="18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  <a:endParaRPr lang="en-US" sz="18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pic>
        <p:nvPicPr>
          <p:cNvPr id="22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61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876552" y="7498080"/>
            <a:ext cx="753850" cy="294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23138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1217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883922" y="1188723"/>
            <a:ext cx="13060680" cy="0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762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4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4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7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85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3110" indent="0" algn="ctr">
              <a:buNone/>
            </a:lvl2pPr>
            <a:lvl3pPr marL="1306221" indent="0" algn="ctr">
              <a:buNone/>
            </a:lvl3pPr>
            <a:lvl4pPr marL="1959331" indent="0" algn="ctr">
              <a:buNone/>
            </a:lvl4pPr>
            <a:lvl5pPr marL="2612442" indent="0" algn="ctr">
              <a:buNone/>
            </a:lvl5pPr>
            <a:lvl6pPr marL="3265550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0" y="6690851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2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87" y="5095875"/>
            <a:ext cx="3345179" cy="31337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622" tIns="65310" rIns="130622" bIns="65310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91447" y="186665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67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60" bIns="0"/>
          <a:lstStyle>
            <a:lvl1pPr marL="78373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0963"/>
            <a:ext cx="13050317" cy="932688"/>
          </a:xfrm>
        </p:spPr>
        <p:txBody>
          <a:bodyPr tIns="91435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07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47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46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9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9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8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59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73" indent="0">
              <a:buNone/>
              <a:defRPr sz="2600"/>
            </a:lvl1pPr>
            <a:lvl2pPr>
              <a:buNone/>
              <a:defRPr sz="18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1"/>
            <a:ext cx="341376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1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1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27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07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5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4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39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8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8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5"/>
            <a:ext cx="8900160" cy="438150"/>
          </a:xfrm>
          <a:prstGeom prst="rect">
            <a:avLst/>
          </a:prstGeom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5"/>
            <a:ext cx="731520" cy="438150"/>
          </a:xfrm>
          <a:prstGeom prst="rect">
            <a:avLst/>
          </a:prstGeom>
        </p:spPr>
        <p:txBody>
          <a:bodyPr lIns="130622" tIns="65310" rIns="130622" bIns="65310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622" tIns="65310" rIns="130622" bIns="6531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657600" y="7894713"/>
            <a:ext cx="10972800" cy="350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8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Functions </a:t>
            </a:r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8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8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6" y="1188724"/>
            <a:ext cx="13061206" cy="924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762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1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17" y="217172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24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0" rIns="130622" bIns="6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876552" y="7498080"/>
            <a:ext cx="753850" cy="2948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710" tIns="36285" rIns="90710" bIns="36285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Ball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800" kern="1200" spc="-142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8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3110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622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9331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2442" algn="l" rtl="0" fontAlgn="base">
        <a:spcBef>
          <a:spcPct val="0"/>
        </a:spcBef>
        <a:spcAft>
          <a:spcPct val="0"/>
        </a:spcAft>
        <a:defRPr sz="58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346" indent="-489834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770" indent="-4081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877" indent="-326555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589" indent="-3265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806" indent="-299342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632" indent="-3004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938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991245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0" indent="-261245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whitehouse.gov/sites/default/files/microsites/ostp/pcast_engage_to_excel_release_powerpoint__final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foit.org/Intro_to_Programming/images/mindstorms_turtle.jpg" TargetMode="External"/><Relationship Id="rId4" Type="http://schemas.openxmlformats.org/officeDocument/2006/relationships/hyperlink" Target="http://neoparaiso.com/logo/imagenes/historia-logo-01.jpg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chart" Target="../charts/chart1.xml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courses.berkeley.edu/courses/1408649/assignments/753122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86"/>
            <a:ext cx="8290560" cy="3892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710" tIns="36285" rIns="90710" bIns="36285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#13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CS Education Research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 smtClean="0">
                <a:solidFill>
                  <a:srgbClr val="FFFF00"/>
                </a:solidFill>
              </a:rPr>
              <a:t>Google’s </a:t>
            </a:r>
            <a:r>
              <a:rPr lang="en-US" sz="3800" dirty="0" err="1" smtClean="0">
                <a:solidFill>
                  <a:srgbClr val="FFFF00"/>
                </a:solidFill>
              </a:rPr>
              <a:t>AlphaGo</a:t>
            </a:r>
            <a:r>
              <a:rPr lang="en-US" sz="3800" dirty="0" smtClean="0">
                <a:solidFill>
                  <a:srgbClr val="FFFF00"/>
                </a:solidFill>
              </a:rPr>
              <a:t> AI Beats World’s Best in Game 1</a:t>
            </a:r>
            <a:endParaRPr lang="en-US" sz="3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0" y="4145279"/>
            <a:ext cx="7315200" cy="3252141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9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“</a:t>
            </a:r>
            <a:r>
              <a:rPr lang="en-US" sz="2900" b="0" dirty="0" err="1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AlphaGo</a:t>
            </a:r>
            <a:r>
              <a:rPr lang="en-US" sz="29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, a program developed by Google's </a:t>
            </a:r>
            <a:r>
              <a:rPr lang="en-US" sz="2900" b="0" dirty="0" err="1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DeepMind</a:t>
            </a:r>
            <a:r>
              <a:rPr lang="en-US" sz="29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unit, has defeated legendary Go player Lee Se-</a:t>
            </a:r>
            <a:r>
              <a:rPr lang="en-US" sz="2900" b="0" dirty="0" err="1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dol</a:t>
            </a:r>
            <a:r>
              <a:rPr lang="en-US" sz="29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in the first of five historic matches being held in Seoul, South Korea. Lee resigned after about three and a half hours, with 28 minutes and 28 seconds remaining on his clock</a:t>
            </a:r>
            <a:r>
              <a:rPr lang="en-US" sz="29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.”</a:t>
            </a:r>
            <a:endParaRPr lang="en-US" sz="2900" b="0" dirty="0">
              <a:solidFill>
                <a:schemeClr val="tx1"/>
              </a:solidFill>
              <a:effectLst/>
              <a:latin typeface="18 VAG Rounded Light   02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3657600" y="7543800"/>
            <a:ext cx="1097280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3685" tIns="65310" rIns="130622" bIns="65310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>http://</a:t>
            </a:r>
            <a:r>
              <a:rPr lang="en-US" sz="1600" b="1" dirty="0" err="1">
                <a:latin typeface="Courier" pitchFamily="-1" charset="0"/>
                <a:ea typeface="Courier" pitchFamily="-1" charset="0"/>
                <a:cs typeface="Courier" pitchFamily="-1" charset="0"/>
              </a:rPr>
              <a:t>www.theverge.com</a:t>
            </a:r>
            <a:r>
              <a:rPr lang="en-US" sz="16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>/2016/3/9/11184362/google-</a:t>
            </a:r>
            <a:r>
              <a:rPr lang="en-US" sz="1600" b="1" dirty="0" err="1">
                <a:latin typeface="Courier" pitchFamily="-1" charset="0"/>
                <a:ea typeface="Courier" pitchFamily="-1" charset="0"/>
                <a:cs typeface="Courier" pitchFamily="-1" charset="0"/>
              </a:rPr>
              <a:t>alphago</a:t>
            </a:r>
            <a:r>
              <a:rPr lang="en-US" sz="16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>-go-</a:t>
            </a:r>
            <a:r>
              <a:rPr lang="en-US" sz="1600" b="1" dirty="0" err="1">
                <a:latin typeface="Courier" pitchFamily="-1" charset="0"/>
                <a:ea typeface="Courier" pitchFamily="-1" charset="0"/>
                <a:cs typeface="Courier" pitchFamily="-1" charset="0"/>
              </a:rPr>
              <a:t>deepmind</a:t>
            </a:r>
            <a:r>
              <a:rPr lang="en-US" sz="1600" b="1" dirty="0">
                <a:latin typeface="Courier" pitchFamily="-1" charset="0"/>
                <a:ea typeface="Courier" pitchFamily="-1" charset="0"/>
                <a:cs typeface="Courier" pitchFamily="-1" charset="0"/>
              </a:rPr>
              <a:t>-result</a:t>
            </a:r>
            <a:endParaRPr lang="en-US" sz="1600" b="1" dirty="0">
              <a:latin typeface="Courier" pitchFamily="-1" charset="0"/>
              <a:ea typeface="Courier" pitchFamily="-1" charset="0"/>
              <a:cs typeface="Courier" pitchFamily="-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1582401" y="7216962"/>
            <a:ext cx="2667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0" rIns="130622" bIns="65310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2" y="419103"/>
            <a:ext cx="2218482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725" y="419103"/>
            <a:ext cx="1438404" cy="21572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394195" y="2576344"/>
            <a:ext cx="2632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Michael Ball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867" y="4759575"/>
            <a:ext cx="3373120" cy="25298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4729461"/>
            <a:ext cx="3373120" cy="25298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: Meta Question 2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marL="97512" indent="0">
              <a:buNone/>
            </a:pPr>
            <a:r>
              <a:rPr lang="en-US" dirty="0" smtClean="0"/>
              <a:t>How helpful do you find </a:t>
            </a:r>
            <a:r>
              <a:rPr lang="en-US" dirty="0" err="1" smtClean="0"/>
              <a:t>iClickers</a:t>
            </a:r>
            <a:r>
              <a:rPr lang="en-US" dirty="0" smtClean="0"/>
              <a:t> in CS10?</a:t>
            </a:r>
          </a:p>
          <a:p>
            <a:pPr marL="97512" indent="0">
              <a:buNone/>
            </a:pPr>
            <a:endParaRPr lang="en-US" sz="2000" dirty="0" smtClean="0"/>
          </a:p>
          <a:p>
            <a:pPr marL="97512" indent="0">
              <a:buNone/>
            </a:pPr>
            <a:r>
              <a:rPr lang="en-US" dirty="0" smtClean="0"/>
              <a:t>A) Very Unhelpful</a:t>
            </a:r>
          </a:p>
          <a:p>
            <a:pPr marL="97512" indent="0">
              <a:buNone/>
            </a:pPr>
            <a:r>
              <a:rPr lang="en-US" dirty="0" smtClean="0"/>
              <a:t>B) Somewhat Unhelpful</a:t>
            </a:r>
          </a:p>
          <a:p>
            <a:pPr marL="97512" indent="0">
              <a:buNone/>
            </a:pPr>
            <a:r>
              <a:rPr lang="en-US" dirty="0" smtClean="0"/>
              <a:t>C) Neither helpful or unhelpful</a:t>
            </a:r>
          </a:p>
          <a:p>
            <a:pPr marL="97512" indent="0">
              <a:buNone/>
            </a:pPr>
            <a:r>
              <a:rPr lang="en-US" dirty="0" smtClean="0"/>
              <a:t>D) Somewhat helpful</a:t>
            </a:r>
          </a:p>
          <a:p>
            <a:pPr marL="97512" indent="0">
              <a:buNone/>
            </a:pPr>
            <a:r>
              <a:rPr lang="en-US" dirty="0" smtClean="0"/>
              <a:t>E) Very helpful</a:t>
            </a:r>
          </a:p>
        </p:txBody>
      </p:sp>
    </p:spTree>
    <p:extLst>
      <p:ext uri="{BB962C8B-B14F-4D97-AF65-F5344CB8AC3E}">
        <p14:creationId xmlns:p14="http://schemas.microsoft.com/office/powerpoint/2010/main" val="14477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CS Education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sz="3600" dirty="0" smtClean="0"/>
              <a:t>Goal: Make learning and teaching CS easier, and more accessible</a:t>
            </a:r>
          </a:p>
          <a:p>
            <a:r>
              <a:rPr lang="en-US" sz="3600" dirty="0" smtClean="0"/>
              <a:t>CS students dropout and struggle more than other majors.</a:t>
            </a:r>
          </a:p>
          <a:p>
            <a:r>
              <a:rPr lang="en-US" sz="3600" dirty="0" smtClean="0"/>
              <a:t>Lower percentage of women studying CS today than were 20 years ago.</a:t>
            </a:r>
          </a:p>
          <a:p>
            <a:r>
              <a:rPr lang="en-US" sz="3600" dirty="0" smtClean="0"/>
              <a:t>UNI: Enrollments are booming, and we don’t know what to do</a:t>
            </a:r>
            <a:r>
              <a:rPr lang="is-IS" sz="3600" dirty="0" smtClean="0"/>
              <a:t>…</a:t>
            </a:r>
          </a:p>
          <a:p>
            <a:r>
              <a:rPr lang="is-IS" sz="3600" dirty="0" smtClean="0"/>
              <a:t>HS: Very few teachers are ready to teach CS in High Schools.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75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and Dropout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sz="3600" dirty="0" smtClean="0"/>
              <a:t>2012 PCAST Report </a:t>
            </a:r>
            <a:r>
              <a:rPr lang="en-US" sz="3600" dirty="0" smtClean="0">
                <a:hlinkClick r:id="rId2"/>
              </a:rPr>
              <a:t>[Read]</a:t>
            </a:r>
            <a:endParaRPr lang="en-US" sz="3600" dirty="0"/>
          </a:p>
          <a:p>
            <a:pPr lvl="1"/>
            <a:r>
              <a:rPr lang="en-US" sz="3000" dirty="0" smtClean="0"/>
              <a:t>Fewer </a:t>
            </a:r>
            <a:r>
              <a:rPr lang="en-US" sz="3000" dirty="0"/>
              <a:t>than 40% of students who enter college intending to major in a STEM field complete a STEM degree. </a:t>
            </a:r>
          </a:p>
          <a:p>
            <a:pPr lvl="1"/>
            <a:r>
              <a:rPr lang="en-US" sz="3000" dirty="0" smtClean="0"/>
              <a:t>High‐performing </a:t>
            </a:r>
            <a:r>
              <a:rPr lang="en-US" sz="3000" dirty="0"/>
              <a:t>students frequently cite uninspiring introductory courses as a reason for switching majors. </a:t>
            </a:r>
          </a:p>
          <a:p>
            <a:r>
              <a:rPr lang="en-US" sz="3600" dirty="0" smtClean="0"/>
              <a:t>Possible solutions:</a:t>
            </a:r>
          </a:p>
          <a:p>
            <a:pPr lvl="1"/>
            <a:r>
              <a:rPr lang="en-US" sz="3000" dirty="0" smtClean="0"/>
              <a:t>Create new classes! (like CS10)</a:t>
            </a:r>
          </a:p>
          <a:p>
            <a:pPr lvl="1"/>
            <a:r>
              <a:rPr lang="en-US" sz="3000" dirty="0" smtClean="0"/>
              <a:t>Connect CS to other disciplines</a:t>
            </a:r>
          </a:p>
          <a:p>
            <a:pPr lvl="2"/>
            <a:r>
              <a:rPr lang="en-US" sz="2500" dirty="0" smtClean="0"/>
              <a:t>DATA8 is doing this for Stats / Data Science</a:t>
            </a:r>
          </a:p>
          <a:p>
            <a:pPr lvl="1"/>
            <a:r>
              <a:rPr lang="en-US" sz="3000" dirty="0" smtClean="0"/>
              <a:t>More support programs on campus</a:t>
            </a:r>
          </a:p>
          <a:p>
            <a:pPr lvl="2"/>
            <a:r>
              <a:rPr lang="en-US" sz="2500" dirty="0" smtClean="0"/>
              <a:t>Berkeley: HKN / UPE, CS Mentors, CS Scholars, AWE, WISE, Peer Advising, </a:t>
            </a:r>
            <a:r>
              <a:rPr lang="en-US" sz="2500" dirty="0" err="1" smtClean="0"/>
              <a:t>Hackers@Berkeley</a:t>
            </a:r>
            <a:r>
              <a:rPr lang="en-US" sz="2500" dirty="0" smtClean="0"/>
              <a:t>, others?</a:t>
            </a:r>
          </a:p>
        </p:txBody>
      </p:sp>
    </p:spTree>
    <p:extLst>
      <p:ext uri="{BB962C8B-B14F-4D97-AF65-F5344CB8AC3E}">
        <p14:creationId xmlns:p14="http://schemas.microsoft.com/office/powerpoint/2010/main" val="62032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in CS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sz="3600" dirty="0" smtClean="0"/>
              <a:t>Major focus of past few years!</a:t>
            </a:r>
          </a:p>
          <a:p>
            <a:r>
              <a:rPr lang="en-US" sz="3600" dirty="0" smtClean="0"/>
              <a:t>Goes beyond gender – race / ethnicity, disabilities, more all lacking representation</a:t>
            </a:r>
          </a:p>
          <a:p>
            <a:r>
              <a:rPr lang="en-US" sz="3600" dirty="0" smtClean="0"/>
              <a:t>CS10: First CS course at Berkeley with gender parity!</a:t>
            </a:r>
          </a:p>
          <a:p>
            <a:r>
              <a:rPr lang="en-US" sz="3600" dirty="0" smtClean="0"/>
              <a:t>What can we do?</a:t>
            </a:r>
          </a:p>
          <a:p>
            <a:pPr lvl="1"/>
            <a:r>
              <a:rPr lang="en-US" sz="2400" dirty="0" smtClean="0"/>
              <a:t>Do everything on the previous slide!</a:t>
            </a:r>
          </a:p>
          <a:p>
            <a:pPr lvl="1"/>
            <a:r>
              <a:rPr lang="en-US" sz="2400" dirty="0" smtClean="0"/>
              <a:t>Recruit people we want</a:t>
            </a:r>
          </a:p>
          <a:p>
            <a:pPr lvl="1"/>
            <a:r>
              <a:rPr lang="en-US" sz="2400" dirty="0" smtClean="0"/>
              <a:t>Work on the environment — train TAs and teachers</a:t>
            </a:r>
          </a:p>
          <a:p>
            <a:pPr lvl="1"/>
            <a:r>
              <a:rPr lang="en-US" sz="2400" dirty="0" smtClean="0"/>
              <a:t>Work on the environment — Use ‘neutral’ décor</a:t>
            </a:r>
          </a:p>
          <a:p>
            <a:pPr lvl="1"/>
            <a:r>
              <a:rPr lang="en-US" sz="2400" dirty="0" smtClean="0"/>
              <a:t>Create a pipeline – We’ll get to this later.</a:t>
            </a:r>
          </a:p>
        </p:txBody>
      </p:sp>
    </p:spTree>
    <p:extLst>
      <p:ext uri="{BB962C8B-B14F-4D97-AF65-F5344CB8AC3E}">
        <p14:creationId xmlns:p14="http://schemas.microsoft.com/office/powerpoint/2010/main" val="610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Booming University Enrollments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sz="3600" dirty="0" smtClean="0"/>
              <a:t>CS61A – ~200</a:t>
            </a:r>
            <a:r>
              <a:rPr lang="is-IS" sz="3600" dirty="0" smtClean="0"/>
              <a:t> →  </a:t>
            </a:r>
            <a:r>
              <a:rPr lang="en-US" sz="3600" dirty="0" smtClean="0"/>
              <a:t>1,400 students in 4 years</a:t>
            </a:r>
          </a:p>
          <a:p>
            <a:r>
              <a:rPr lang="en-US" sz="3600" dirty="0" smtClean="0"/>
              <a:t>CS10 – ~80 </a:t>
            </a:r>
            <a:r>
              <a:rPr lang="is-IS" sz="3600" dirty="0" smtClean="0"/>
              <a:t>→ 320 students in 4 years </a:t>
            </a:r>
            <a:endParaRPr lang="en-US" sz="3600" dirty="0" smtClean="0"/>
          </a:p>
          <a:p>
            <a:r>
              <a:rPr lang="en-US" sz="3600" dirty="0" smtClean="0"/>
              <a:t>Not enough faculty or TAs (most places!)</a:t>
            </a:r>
          </a:p>
          <a:p>
            <a:endParaRPr lang="en-US" sz="3600" dirty="0"/>
          </a:p>
          <a:p>
            <a:r>
              <a:rPr lang="en-US" sz="3600" dirty="0" smtClean="0"/>
              <a:t>What tools do we need to handle this many students?</a:t>
            </a:r>
          </a:p>
          <a:p>
            <a:r>
              <a:rPr lang="en-US" sz="3600" dirty="0" smtClean="0"/>
              <a:t>How do we train TAs?</a:t>
            </a:r>
            <a:endParaRPr lang="en-US" sz="2400" dirty="0"/>
          </a:p>
          <a:p>
            <a:r>
              <a:rPr lang="en-US" sz="3600" dirty="0" smtClean="0"/>
              <a:t>What else changes? Assignments? Cheating?</a:t>
            </a:r>
            <a:endParaRPr lang="en-US" sz="2400" dirty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553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High School CS Environment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sz="3600" dirty="0" smtClean="0"/>
              <a:t>About 1 in 10 high schools offer a CS course</a:t>
            </a:r>
          </a:p>
          <a:p>
            <a:pPr lvl="1"/>
            <a:r>
              <a:rPr lang="en-US" sz="3000" dirty="0" smtClean="0"/>
              <a:t>Growing quickly in recent years!</a:t>
            </a:r>
          </a:p>
          <a:p>
            <a:r>
              <a:rPr lang="en-US" sz="3600" dirty="0" smtClean="0"/>
              <a:t>Equity and access issues</a:t>
            </a:r>
          </a:p>
          <a:p>
            <a:pPr lvl="1"/>
            <a:r>
              <a:rPr lang="en-US" sz="3000" dirty="0" smtClean="0"/>
              <a:t>Computing can be expensive!</a:t>
            </a:r>
          </a:p>
          <a:p>
            <a:pPr lvl="1"/>
            <a:r>
              <a:rPr lang="en-US" sz="3000" dirty="0" smtClean="0"/>
              <a:t>Gender and Racial diversity has been low in HS too.</a:t>
            </a:r>
          </a:p>
          <a:p>
            <a:r>
              <a:rPr lang="en-US" sz="3600" dirty="0" smtClean="0"/>
              <a:t>NSF: CS10K Project, </a:t>
            </a:r>
            <a:r>
              <a:rPr lang="en-US" sz="3600" dirty="0" smtClean="0"/>
              <a:t>~5 years </a:t>
            </a:r>
            <a:r>
              <a:rPr lang="en-US" sz="3600" dirty="0" smtClean="0"/>
              <a:t>to get 10,000 High School CS Teachers</a:t>
            </a:r>
          </a:p>
          <a:p>
            <a:r>
              <a:rPr lang="en-US" sz="3600" dirty="0" smtClean="0"/>
              <a:t>Creating new curriculum</a:t>
            </a:r>
          </a:p>
          <a:p>
            <a:pPr lvl="1"/>
            <a:r>
              <a:rPr lang="en-US" sz="3000" dirty="0" smtClean="0"/>
              <a:t>AP Computer Science Principles, BJC</a:t>
            </a:r>
          </a:p>
          <a:p>
            <a:r>
              <a:rPr lang="en-US" sz="3600" dirty="0" smtClean="0"/>
              <a:t>LOTS of Professional Development / Training</a:t>
            </a:r>
          </a:p>
        </p:txBody>
      </p:sp>
    </p:spTree>
    <p:extLst>
      <p:ext uri="{BB962C8B-B14F-4D97-AF65-F5344CB8AC3E}">
        <p14:creationId xmlns:p14="http://schemas.microsoft.com/office/powerpoint/2010/main" val="3989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SuBJCIntro_1.jpg"/>
          <p:cNvPicPr>
            <a:picLocks noChangeAspect="1"/>
          </p:cNvPicPr>
          <p:nvPr/>
        </p:nvPicPr>
        <p:blipFill>
          <a:blip r:embed="rId3">
            <a:alphaModFix amt="32000"/>
          </a:blip>
          <a:srcRect l="11017" t="12601" r="8013" b="19355"/>
          <a:stretch>
            <a:fillRect/>
          </a:stretch>
        </p:blipFill>
        <p:spPr>
          <a:xfrm>
            <a:off x="1828800" y="2057400"/>
            <a:ext cx="10972800" cy="61722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CS10K Project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2" y="3749041"/>
            <a:ext cx="10972801" cy="4099580"/>
          </a:xfrm>
          <a:prstGeom prst="rect">
            <a:avLst/>
          </a:prstGeom>
          <a:noFill/>
        </p:spPr>
        <p:txBody>
          <a:bodyPr wrap="square" lIns="109722" tIns="54862" rIns="109722" bIns="54862" rtlCol="0">
            <a:spAutoFit/>
          </a:bodyPr>
          <a:lstStyle/>
          <a:p>
            <a:pPr algn="ctr"/>
            <a:r>
              <a:rPr lang="en-US" sz="4320" b="1" dirty="0">
                <a:solidFill>
                  <a:schemeClr val="tx1"/>
                </a:solidFill>
                <a:latin typeface="18 VAG Rounded Light   02390"/>
              </a:rPr>
              <a:t>Goal: get engaging, rigorous computing curricula into computing courses in </a:t>
            </a:r>
            <a:br>
              <a:rPr lang="en-US" sz="4320" b="1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4320" b="1" dirty="0">
                <a:solidFill>
                  <a:srgbClr val="FFFF00"/>
                </a:solidFill>
                <a:latin typeface="18 VAG Rounded Light   02390"/>
              </a:rPr>
              <a:t>10,000 high schools</a:t>
            </a:r>
            <a:r>
              <a:rPr lang="en-US" sz="4320" b="1" dirty="0">
                <a:solidFill>
                  <a:schemeClr val="tx1"/>
                </a:solidFill>
                <a:latin typeface="18 VAG Rounded Light   02390"/>
              </a:rPr>
              <a:t>, </a:t>
            </a:r>
            <a:br>
              <a:rPr lang="en-US" sz="4320" b="1" dirty="0">
                <a:solidFill>
                  <a:schemeClr val="tx1"/>
                </a:solidFill>
                <a:latin typeface="18 VAG Rounded Light   02390"/>
              </a:rPr>
            </a:br>
            <a:r>
              <a:rPr lang="en-US" sz="4320" b="1" dirty="0">
                <a:solidFill>
                  <a:schemeClr val="tx1"/>
                </a:solidFill>
                <a:latin typeface="18 VAG Rounded Light   02390"/>
              </a:rPr>
              <a:t>taught by 10,000 well-prepared teachers by 2016</a:t>
            </a:r>
            <a:r>
              <a:rPr lang="en-US" sz="4320" i="1" dirty="0">
                <a:solidFill>
                  <a:schemeClr val="tx1"/>
                </a:solidFill>
                <a:latin typeface="18 VAG Rounded Light   02390"/>
              </a:rPr>
              <a:t>.</a:t>
            </a:r>
            <a:endParaRPr lang="en-US" sz="4320" dirty="0">
              <a:solidFill>
                <a:schemeClr val="tx1"/>
              </a:solidFill>
              <a:latin typeface="18 VAG Rounded Light   02390"/>
            </a:endParaRPr>
          </a:p>
          <a:p>
            <a:pPr algn="ctr"/>
            <a:endParaRPr lang="en-US" sz="4320" b="1" dirty="0">
              <a:solidFill>
                <a:schemeClr val="tx1"/>
              </a:solidFill>
              <a:latin typeface="18 VAG Rounded Light   02390"/>
            </a:endParaRPr>
          </a:p>
        </p:txBody>
      </p:sp>
    </p:spTree>
    <p:extLst>
      <p:ext uri="{BB962C8B-B14F-4D97-AF65-F5344CB8AC3E}">
        <p14:creationId xmlns:p14="http://schemas.microsoft.com/office/powerpoint/2010/main" val="108586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038600" y="3401568"/>
            <a:ext cx="10088880" cy="1810512"/>
          </a:xfrm>
        </p:spPr>
        <p:txBody>
          <a:bodyPr/>
          <a:lstStyle/>
          <a:p>
            <a:r>
              <a:rPr lang="en-US" dirty="0" smtClean="0"/>
              <a:t>CS10’s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60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 Question: History	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marL="97512" indent="0">
              <a:buNone/>
            </a:pPr>
            <a:r>
              <a:rPr lang="en-US" dirty="0" smtClean="0"/>
              <a:t>How early can we trace the history of CS10?</a:t>
            </a:r>
          </a:p>
          <a:p>
            <a:pPr marL="97512" indent="0">
              <a:buNone/>
            </a:pPr>
            <a:endParaRPr lang="en-US" dirty="0"/>
          </a:p>
          <a:p>
            <a:pPr marL="840462" indent="-742950">
              <a:buAutoNum type="alphaUcParenR"/>
            </a:pPr>
            <a:r>
              <a:rPr lang="en-US" dirty="0" smtClean="0"/>
              <a:t>1920’s</a:t>
            </a:r>
          </a:p>
          <a:p>
            <a:pPr marL="840462" indent="-742950">
              <a:buAutoNum type="alphaUcParenR"/>
            </a:pPr>
            <a:r>
              <a:rPr lang="en-US" dirty="0" smtClean="0"/>
              <a:t>1940’s</a:t>
            </a:r>
          </a:p>
          <a:p>
            <a:pPr marL="840462" indent="-742950">
              <a:buAutoNum type="alphaUcParenR"/>
            </a:pPr>
            <a:r>
              <a:rPr lang="en-US" dirty="0" smtClean="0"/>
              <a:t>1960’s</a:t>
            </a:r>
          </a:p>
          <a:p>
            <a:pPr marL="840462" indent="-742950">
              <a:buAutoNum type="alphaUcParenR"/>
            </a:pPr>
            <a:r>
              <a:rPr lang="en-US" dirty="0" smtClean="0"/>
              <a:t>1980’s</a:t>
            </a:r>
          </a:p>
          <a:p>
            <a:pPr marL="840462" indent="-742950">
              <a:buAutoNum type="alphaUcParenR"/>
            </a:pPr>
            <a:r>
              <a:rPr lang="en-US" dirty="0" smtClean="0"/>
              <a:t>2000’s</a:t>
            </a:r>
          </a:p>
        </p:txBody>
      </p:sp>
    </p:spTree>
    <p:extLst>
      <p:ext uri="{BB962C8B-B14F-4D97-AF65-F5344CB8AC3E}">
        <p14:creationId xmlns:p14="http://schemas.microsoft.com/office/powerpoint/2010/main" val="3080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Turtles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The turtle was an early educational robot introduced in the </a:t>
            </a:r>
            <a:r>
              <a:rPr lang="en-US" dirty="0" smtClean="0"/>
              <a:t>1940’s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7400" y="7366999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hlinkClick r:id="rId3"/>
              </a:rPr>
              <a:t>http://</a:t>
            </a:r>
            <a:r>
              <a:rPr lang="en-US" sz="1200" dirty="0" smtClean="0">
                <a:latin typeface="+mj-lt"/>
                <a:hlinkClick r:id="rId3"/>
              </a:rPr>
              <a:t>www.bfoit.org/Intro_to_Programming/images/mindstorms_turtle.jpg</a:t>
            </a:r>
            <a:endParaRPr lang="en-US" sz="1200" dirty="0" smtClean="0">
              <a:latin typeface="+mj-lt"/>
            </a:endParaRPr>
          </a:p>
          <a:p>
            <a:r>
              <a:rPr lang="en-US" sz="1200" dirty="0">
                <a:latin typeface="+mj-lt"/>
                <a:hlinkClick r:id="rId4"/>
              </a:rPr>
              <a:t>http://</a:t>
            </a:r>
            <a:r>
              <a:rPr lang="en-US" sz="1200" dirty="0" smtClean="0">
                <a:latin typeface="+mj-lt"/>
                <a:hlinkClick r:id="rId4"/>
              </a:rPr>
              <a:t>neoparaiso.com/logo/imagenes/historia-logo-01.jpg</a:t>
            </a:r>
            <a:endParaRPr lang="en-US" sz="1200" dirty="0" smtClean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0" y="-55070633"/>
            <a:ext cx="73152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+mj-lt"/>
              </a:rPr>
              <a:t>http://</a:t>
            </a:r>
            <a:r>
              <a:rPr lang="en-US" sz="1200" dirty="0" err="1">
                <a:latin typeface="+mj-lt"/>
              </a:rPr>
              <a:t>neoparaiso.com</a:t>
            </a:r>
            <a:r>
              <a:rPr lang="en-US" sz="1200" dirty="0">
                <a:latin typeface="+mj-lt"/>
              </a:rPr>
              <a:t>/logo/</a:t>
            </a:r>
            <a:r>
              <a:rPr lang="en-US" sz="1200" dirty="0" err="1">
                <a:latin typeface="+mj-lt"/>
              </a:rPr>
              <a:t>imagenes</a:t>
            </a:r>
            <a:r>
              <a:rPr lang="en-US" sz="1200" dirty="0">
                <a:latin typeface="+mj-lt"/>
              </a:rPr>
              <a:t>/historia-logo-01.jpg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200400"/>
            <a:ext cx="5080000" cy="330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00400"/>
            <a:ext cx="3108960" cy="2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 took CS10 Fall 2011</a:t>
            </a:r>
          </a:p>
          <a:p>
            <a:pPr lvl="1"/>
            <a:r>
              <a:rPr lang="en-US" sz="2600" dirty="0" smtClean="0"/>
              <a:t>Graduated L&amp;S CS Spring 2015</a:t>
            </a:r>
          </a:p>
          <a:p>
            <a:pPr lvl="1"/>
            <a:r>
              <a:rPr lang="en-US" sz="2600" dirty="0" smtClean="0"/>
              <a:t>(Hopefully) MS CS Spring 2016!</a:t>
            </a:r>
          </a:p>
          <a:p>
            <a:pPr lvl="1"/>
            <a:r>
              <a:rPr lang="en-US" sz="2600" dirty="0" err="1" smtClean="0"/>
              <a:t>TA’d</a:t>
            </a:r>
            <a:r>
              <a:rPr lang="en-US" sz="2600" dirty="0" smtClean="0"/>
              <a:t> CS10 for 3 years, and was Co-Instructor past summer</a:t>
            </a:r>
          </a:p>
          <a:p>
            <a:r>
              <a:rPr lang="en-US" sz="3200" dirty="0" smtClean="0"/>
              <a:t>Research + Work in CS Education</a:t>
            </a:r>
          </a:p>
          <a:p>
            <a:pPr lvl="1"/>
            <a:r>
              <a:rPr lang="en-US" sz="2600" dirty="0" smtClean="0"/>
              <a:t>Labs </a:t>
            </a:r>
            <a:r>
              <a:rPr lang="en-US" sz="2600" dirty="0" err="1" smtClean="0"/>
              <a:t>Autograder</a:t>
            </a:r>
            <a:endParaRPr lang="en-US" sz="2600" dirty="0" smtClean="0"/>
          </a:p>
          <a:p>
            <a:pPr lvl="1"/>
            <a:r>
              <a:rPr lang="en-US" sz="2600" dirty="0" smtClean="0"/>
              <a:t>Developing Snap</a:t>
            </a:r>
            <a:r>
              <a:rPr lang="en-US" sz="2600" i="1" dirty="0" smtClean="0"/>
              <a:t>!</a:t>
            </a:r>
          </a:p>
          <a:p>
            <a:pPr lvl="1"/>
            <a:r>
              <a:rPr lang="en-US" sz="2600" dirty="0" smtClean="0"/>
              <a:t>Writing curriculum</a:t>
            </a:r>
          </a:p>
          <a:p>
            <a:pPr lvl="1"/>
            <a:r>
              <a:rPr lang="en-US" sz="2600" dirty="0" smtClean="0"/>
              <a:t>Keeping websites running</a:t>
            </a:r>
            <a:r>
              <a:rPr lang="is-IS" sz="2600" dirty="0" smtClean="0"/>
              <a:t>….</a:t>
            </a:r>
          </a:p>
          <a:p>
            <a:r>
              <a:rPr lang="is-IS" sz="3200" dirty="0" smtClean="0"/>
              <a:t>Why CS?</a:t>
            </a:r>
          </a:p>
          <a:p>
            <a:pPr lvl="1"/>
            <a:r>
              <a:rPr lang="is-IS" sz="2600" dirty="0" smtClean="0"/>
              <a:t>Lots of challenging, useful problems!</a:t>
            </a:r>
          </a:p>
          <a:p>
            <a:pPr lvl="1"/>
            <a:r>
              <a:rPr lang="is-IS" sz="2600" dirty="0" smtClean="0"/>
              <a:t>Connections to other fields — I love photography!</a:t>
            </a:r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Logo, </a:t>
            </a:r>
            <a:r>
              <a:rPr lang="en-US" dirty="0" err="1"/>
              <a:t>Etoys</a:t>
            </a:r>
            <a:r>
              <a:rPr lang="en-US" dirty="0"/>
              <a:t>, Scratch and BYOB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Seymour </a:t>
            </a:r>
            <a:r>
              <a:rPr lang="en-US" dirty="0" err="1"/>
              <a:t>Papert</a:t>
            </a:r>
            <a:r>
              <a:rPr lang="en-US" dirty="0"/>
              <a:t> creates Logo in 1967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/>
              <a:t>Key educational feature is “turtle graphics”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/>
              <a:t>Current most popular implementation is </a:t>
            </a:r>
            <a:r>
              <a:rPr lang="en-US" dirty="0" err="1"/>
              <a:t>UCBLogo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Many visual versions of Logo exist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err="1" smtClean="0"/>
              <a:t>Etoys</a:t>
            </a:r>
            <a:r>
              <a:rPr lang="en-US" dirty="0" smtClean="0"/>
              <a:t> – 1990’s environment for kids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Scratch – 2002-now: blocks programming for everyone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BYOB – 2009, a version of Scratch to teach CS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BYOB was renamed Snap</a:t>
            </a:r>
            <a:r>
              <a:rPr lang="en-US" i="1" dirty="0" smtClean="0"/>
              <a:t>! </a:t>
            </a:r>
            <a:r>
              <a:rPr lang="en-US" dirty="0" smtClean="0"/>
              <a:t>And re-written to work in the browser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06428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CS10 at Berkeley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2009: Dan Garcia and Brian Harvey replace CS3 with CS10</a:t>
            </a:r>
            <a:endParaRPr lang="en-US" i="1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CS3 was (old school) CS61A-lite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No graphics / media, no additional topics, no social implications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CS10 : “The Beauty and Joy of Computing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Survey course w/ lots of programming!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Individual, custom projects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A writing assignment (say </a:t>
            </a:r>
            <a:r>
              <a:rPr lang="en-US" dirty="0" err="1" smtClean="0"/>
              <a:t>wat</a:t>
            </a:r>
            <a:r>
              <a:rPr lang="en-US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833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Principles and BJC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Same time: new AP Course, “CSP”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CSP – a mash up of courses like CS10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BJC becomes a pilot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Students make good guinea pigs! &lt;3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Collaboration with many others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NC State, U Alabama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BJC4NYC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3 years, 100 NYC classrooms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Rewriting </a:t>
            </a:r>
            <a:r>
              <a:rPr lang="en-US" i="1" dirty="0" smtClean="0"/>
              <a:t>everything</a:t>
            </a:r>
            <a:r>
              <a:rPr lang="en-US" dirty="0" smtClean="0"/>
              <a:t> (basically)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err="1" smtClean="0"/>
              <a:t>edX</a:t>
            </a:r>
            <a:r>
              <a:rPr lang="en-US" dirty="0" smtClean="0"/>
              <a:t> MOOC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16,000 Students!</a:t>
            </a:r>
          </a:p>
        </p:txBody>
      </p:sp>
    </p:spTree>
    <p:extLst>
      <p:ext uri="{BB962C8B-B14F-4D97-AF65-F5344CB8AC3E}">
        <p14:creationId xmlns:p14="http://schemas.microsoft.com/office/powerpoint/2010/main" val="17494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rdhamroadbx1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33775" r="36424" b="14397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NSF’s STEM-C: BJC4NYC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7450" y="1188720"/>
            <a:ext cx="5600700" cy="6431280"/>
          </a:xfrm>
        </p:spPr>
        <p:txBody>
          <a:bodyPr/>
          <a:lstStyle/>
          <a:p>
            <a:r>
              <a:rPr lang="en-US" sz="3360" dirty="0"/>
              <a:t>We’re working with the NYC school district to bring BJC to 100 NYC teachers by 2020!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1676402"/>
            <a:ext cx="4261409" cy="3771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7" name="Chart 6"/>
          <p:cNvGraphicFramePr/>
          <p:nvPr>
            <p:extLst/>
          </p:nvPr>
        </p:nvGraphicFramePr>
        <p:xfrm>
          <a:off x="3749040" y="3383280"/>
          <a:ext cx="44805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 descr="N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2" y="6126483"/>
            <a:ext cx="1543050" cy="1543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77392" y="7680962"/>
            <a:ext cx="3143250" cy="370061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lIns="92162" tIns="46081" rIns="92162" bIns="46081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latin typeface="18 VAG Rounded Thin   55390"/>
              </a:rPr>
              <a:t>Grant #1441075</a:t>
            </a:r>
          </a:p>
        </p:txBody>
      </p:sp>
      <p:pic>
        <p:nvPicPr>
          <p:cNvPr id="11" name="Picture 10" descr="Screen Shot 2015-02-26 at 11.46.19 PM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3D404B"/>
              </a:clrFrom>
              <a:clrTo>
                <a:srgbClr val="3D404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6960" y="187197"/>
            <a:ext cx="2739542" cy="8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CS10 and / or Do Research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TAs at Berkeley have LOTS of responsibility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Path: Lab Assistant </a:t>
            </a:r>
            <a:r>
              <a:rPr lang="is-IS"/>
              <a:t>→ Reader </a:t>
            </a:r>
            <a:r>
              <a:rPr lang="is-IS" smtClean="0"/>
              <a:t>→ TA</a:t>
            </a: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You can to make design / scheduling / grading decisions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err="1" smtClean="0"/>
              <a:t>edX</a:t>
            </a:r>
            <a:r>
              <a:rPr lang="en-US" dirty="0" smtClean="0"/>
              <a:t> development, Snap! Development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93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CS10 and / or Do Research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TAs at Berkeley have LOTS of responsibility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SzTx/>
            </a:pPr>
            <a:r>
              <a:rPr lang="en-US" dirty="0" smtClean="0"/>
              <a:t>Path: Lab Assistant </a:t>
            </a:r>
            <a:r>
              <a:rPr lang="is-IS"/>
              <a:t>→ Reader </a:t>
            </a:r>
            <a:r>
              <a:rPr lang="is-IS" smtClean="0"/>
              <a:t>→ TA</a:t>
            </a: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You can to make design / scheduling / grading decisions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err="1" smtClean="0"/>
              <a:t>edX</a:t>
            </a:r>
            <a:r>
              <a:rPr lang="en-US" dirty="0" smtClean="0"/>
              <a:t> development, Snap! Development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35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Admin: </a:t>
            </a:r>
            <a:r>
              <a:rPr lang="en-US" dirty="0" err="1" smtClean="0"/>
              <a:t>Autograded</a:t>
            </a:r>
            <a:r>
              <a:rPr lang="en-US" dirty="0" smtClean="0"/>
              <a:t> Labs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00" dirty="0" smtClean="0"/>
              <a:t>Snap</a:t>
            </a:r>
            <a:r>
              <a:rPr lang="en-US" sz="3700" i="1" dirty="0" smtClean="0"/>
              <a:t>!</a:t>
            </a:r>
            <a:r>
              <a:rPr lang="en-US" sz="3700" dirty="0" smtClean="0"/>
              <a:t> Labs: Can submit through </a:t>
            </a:r>
            <a:r>
              <a:rPr lang="en-US" sz="3700" dirty="0" err="1" smtClean="0"/>
              <a:t>bCourses</a:t>
            </a:r>
            <a:r>
              <a:rPr lang="en-US" sz="3700" dirty="0" smtClean="0"/>
              <a:t> now!</a:t>
            </a:r>
          </a:p>
          <a:p>
            <a:r>
              <a:rPr lang="en-US" sz="3700" dirty="0" smtClean="0"/>
              <a:t>You can get checked </a:t>
            </a:r>
            <a:r>
              <a:rPr lang="en-US" sz="3700" smtClean="0"/>
              <a:t>off </a:t>
            </a:r>
            <a:r>
              <a:rPr lang="en-US" sz="3700" smtClean="0"/>
              <a:t>either way</a:t>
            </a:r>
            <a:endParaRPr lang="en-US" sz="3700" dirty="0" smtClean="0"/>
          </a:p>
          <a:p>
            <a:pPr lvl="1"/>
            <a:r>
              <a:rPr lang="en-US" sz="3100" dirty="0" smtClean="0"/>
              <a:t>EXCEPTION: Lab 11 is required through </a:t>
            </a:r>
            <a:r>
              <a:rPr lang="en-US" sz="3100" dirty="0" err="1" smtClean="0"/>
              <a:t>bCourses</a:t>
            </a:r>
            <a:endParaRPr lang="en-US" sz="3100" dirty="0" smtClean="0"/>
          </a:p>
          <a:p>
            <a:r>
              <a:rPr lang="en-US" sz="3200" dirty="0" smtClean="0"/>
              <a:t>Sorry if there’s bugs in the score posting!</a:t>
            </a:r>
          </a:p>
          <a:p>
            <a:pPr lvl="1"/>
            <a:r>
              <a:rPr lang="en-US" sz="2600" dirty="0" smtClean="0"/>
              <a:t>All the submissions are logged, and I’ll fix </a:t>
            </a:r>
            <a:r>
              <a:rPr lang="en-US" sz="2600" dirty="0" err="1" smtClean="0"/>
              <a:t>bCourses</a:t>
            </a:r>
            <a:endParaRPr lang="en-US" sz="2600" dirty="0" smtClean="0"/>
          </a:p>
          <a:p>
            <a:r>
              <a:rPr lang="en-US" sz="3200" dirty="0" smtClean="0"/>
              <a:t>Demo</a:t>
            </a:r>
          </a:p>
          <a:p>
            <a:pPr lvl="1"/>
            <a:r>
              <a:rPr lang="en-US" sz="2600" dirty="0">
                <a:hlinkClick r:id="rId2"/>
              </a:rPr>
              <a:t>https://</a:t>
            </a:r>
            <a:r>
              <a:rPr lang="en-US" sz="2600" dirty="0" smtClean="0">
                <a:hlinkClick r:id="rId2"/>
              </a:rPr>
              <a:t>bcourses.berkeley.edu/courses/1408649/assignments/7531220</a:t>
            </a:r>
            <a:endParaRPr lang="en-US" sz="2600" dirty="0" smtClean="0"/>
          </a:p>
          <a:p>
            <a:r>
              <a:rPr lang="en-US" sz="3200" dirty="0" smtClean="0"/>
              <a:t>Hopefully: extra </a:t>
            </a:r>
            <a:r>
              <a:rPr lang="en-US" sz="3200" dirty="0" err="1" smtClean="0"/>
              <a:t>autograded</a:t>
            </a:r>
            <a:r>
              <a:rPr lang="en-US" sz="3200" dirty="0" smtClean="0"/>
              <a:t> practice problems</a:t>
            </a:r>
          </a:p>
          <a:p>
            <a:pPr lvl="1"/>
            <a:r>
              <a:rPr lang="en-US" sz="2600" dirty="0" smtClean="0"/>
              <a:t>Just for fun, not really for a grade.</a:t>
            </a:r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What is CS Education Research?</a:t>
            </a:r>
          </a:p>
          <a:p>
            <a:pPr lvl="1"/>
            <a:r>
              <a:rPr lang="en-US" sz="2000" dirty="0" smtClean="0"/>
              <a:t>How can we use CS, technology to teach better?</a:t>
            </a:r>
          </a:p>
          <a:p>
            <a:pPr lvl="1"/>
            <a:r>
              <a:rPr lang="en-US" sz="2000" dirty="0" smtClean="0"/>
              <a:t>How can we learn to teach CS better?</a:t>
            </a:r>
          </a:p>
          <a:p>
            <a:pPr lvl="2"/>
            <a:r>
              <a:rPr lang="en-US" sz="1700" dirty="0" smtClean="0"/>
              <a:t>Recently: How can we scale CS? Increase diversity?</a:t>
            </a:r>
          </a:p>
          <a:p>
            <a:r>
              <a:rPr lang="en-US" sz="2600" dirty="0" smtClean="0"/>
              <a:t>Where does CS10 come in?</a:t>
            </a:r>
          </a:p>
          <a:p>
            <a:pPr lvl="1"/>
            <a:r>
              <a:rPr lang="en-US" sz="2000" dirty="0" smtClean="0"/>
              <a:t>History</a:t>
            </a:r>
          </a:p>
          <a:p>
            <a:pPr lvl="1"/>
            <a:r>
              <a:rPr lang="en-US" sz="2000" dirty="0" smtClean="0"/>
              <a:t>Where we are now</a:t>
            </a:r>
          </a:p>
          <a:p>
            <a:pPr lvl="1"/>
            <a:r>
              <a:rPr lang="en-US" sz="2000" dirty="0" smtClean="0"/>
              <a:t>The Future</a:t>
            </a:r>
          </a:p>
          <a:p>
            <a:r>
              <a:rPr lang="en-US" sz="2600" dirty="0" smtClean="0"/>
              <a:t>How can you get involved?</a:t>
            </a:r>
          </a:p>
        </p:txBody>
      </p:sp>
    </p:spTree>
    <p:extLst>
      <p:ext uri="{BB962C8B-B14F-4D97-AF65-F5344CB8AC3E}">
        <p14:creationId xmlns:p14="http://schemas.microsoft.com/office/powerpoint/2010/main" val="4249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 Education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… A UCB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6019800" cy="6367037"/>
          </a:xfrm>
        </p:spPr>
        <p:txBody>
          <a:bodyPr/>
          <a:lstStyle/>
          <a:p>
            <a:r>
              <a:rPr lang="en-US" sz="3200" dirty="0" smtClean="0"/>
              <a:t>CS research areas:</a:t>
            </a:r>
          </a:p>
          <a:p>
            <a:pPr lvl="1"/>
            <a:r>
              <a:rPr lang="en-US" sz="2400" dirty="0" smtClean="0">
                <a:solidFill>
                  <a:srgbClr val="FFDD8A"/>
                </a:solidFill>
              </a:rPr>
              <a:t>Artificial Intelligence</a:t>
            </a:r>
          </a:p>
          <a:p>
            <a:pPr lvl="1"/>
            <a:r>
              <a:rPr lang="en-US" sz="2400" dirty="0" smtClean="0"/>
              <a:t>Biosystems &amp; Computational Biology</a:t>
            </a:r>
          </a:p>
          <a:p>
            <a:pPr lvl="1"/>
            <a:r>
              <a:rPr lang="en-US" sz="2400" dirty="0" smtClean="0"/>
              <a:t>Database Management Systems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</a:rPr>
              <a:t>Education</a:t>
            </a:r>
          </a:p>
          <a:p>
            <a:pPr lvl="1"/>
            <a:r>
              <a:rPr lang="en-US" sz="2400" dirty="0" smtClean="0"/>
              <a:t>Graphics</a:t>
            </a:r>
          </a:p>
          <a:p>
            <a:pPr lvl="1"/>
            <a:r>
              <a:rPr lang="en-US" sz="2400" dirty="0" smtClean="0"/>
              <a:t>Human-Computer Interaction</a:t>
            </a:r>
          </a:p>
          <a:p>
            <a:pPr lvl="1"/>
            <a:r>
              <a:rPr lang="en-US" sz="2400" dirty="0" smtClean="0"/>
              <a:t>Networking</a:t>
            </a:r>
          </a:p>
          <a:p>
            <a:pPr lvl="1"/>
            <a:r>
              <a:rPr lang="en-US" sz="2400" dirty="0" smtClean="0"/>
              <a:t>Programming Systems</a:t>
            </a:r>
          </a:p>
          <a:p>
            <a:pPr lvl="1"/>
            <a:r>
              <a:rPr lang="en-US" sz="2400" dirty="0" smtClean="0"/>
              <a:t>Scientific Computing</a:t>
            </a:r>
          </a:p>
          <a:p>
            <a:pPr lvl="1"/>
            <a:r>
              <a:rPr lang="en-US" sz="2400" dirty="0" smtClean="0"/>
              <a:t>Security</a:t>
            </a:r>
          </a:p>
          <a:p>
            <a:pPr lvl="1"/>
            <a:r>
              <a:rPr lang="en-US" sz="2400" dirty="0" smtClean="0"/>
              <a:t>Systems</a:t>
            </a:r>
          </a:p>
          <a:p>
            <a:pPr lvl="1"/>
            <a:r>
              <a:rPr lang="en-US" sz="2400" dirty="0" smtClean="0"/>
              <a:t>Theory</a:t>
            </a:r>
          </a:p>
          <a:p>
            <a:pPr lvl="1"/>
            <a:r>
              <a:rPr lang="en-US" sz="2400" dirty="0" smtClean="0"/>
              <a:t>…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657600" y="0"/>
            <a:ext cx="10972800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728" tIns="54864" rIns="109728" bIns="54864">
            <a:prstTxWarp prst="textNoShape">
              <a:avLst/>
            </a:prstTxWarp>
            <a:spAutoFit/>
          </a:bodyPr>
          <a:lstStyle/>
          <a:p>
            <a:pPr algn="r"/>
            <a:r>
              <a:rPr lang="en-US" sz="19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"/>
                <a:cs typeface="Courier"/>
              </a:rPr>
              <a:t>www.eecs.berkeley.edu/Research/Areas/</a:t>
            </a:r>
          </a:p>
        </p:txBody>
      </p:sp>
      <p:pic>
        <p:nvPicPr>
          <p:cNvPr id="6" name="Content Placeholder 7" descr="Picture 1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258" b="6258"/>
          <a:stretch>
            <a:fillRect/>
          </a:stretch>
        </p:blipFill>
        <p:spPr>
          <a:xfrm>
            <a:off x="9805886" y="1524000"/>
            <a:ext cx="4062514" cy="5337281"/>
          </a:xfrm>
        </p:spPr>
      </p:pic>
    </p:spTree>
    <p:extLst>
      <p:ext uri="{BB962C8B-B14F-4D97-AF65-F5344CB8AC3E}">
        <p14:creationId xmlns:p14="http://schemas.microsoft.com/office/powerpoint/2010/main" val="70046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Research (with a CS lens)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dirty="0" smtClean="0"/>
              <a:t>Goal: Improve teaching &amp; learning for ”all” disciplines (if possible)</a:t>
            </a:r>
          </a:p>
          <a:p>
            <a:r>
              <a:rPr lang="en-US" dirty="0" smtClean="0"/>
              <a:t>Why get computer scientists involved?</a:t>
            </a:r>
          </a:p>
          <a:p>
            <a:pPr lvl="1"/>
            <a:r>
              <a:rPr lang="en-US" dirty="0" smtClean="0"/>
              <a:t>Unique position to build tools</a:t>
            </a:r>
          </a:p>
          <a:p>
            <a:pPr lvl="2"/>
            <a:r>
              <a:rPr lang="en-US" dirty="0" err="1" smtClean="0"/>
              <a:t>edX</a:t>
            </a:r>
            <a:r>
              <a:rPr lang="en-US" dirty="0" smtClean="0"/>
              <a:t>, </a:t>
            </a:r>
            <a:r>
              <a:rPr lang="en-US" dirty="0" err="1" smtClean="0"/>
              <a:t>bCourses</a:t>
            </a:r>
            <a:r>
              <a:rPr lang="en-US" dirty="0" smtClean="0"/>
              <a:t> (Canvas) were started by ‘CS people’</a:t>
            </a:r>
          </a:p>
          <a:p>
            <a:pPr lvl="1"/>
            <a:r>
              <a:rPr lang="en-US" dirty="0" smtClean="0"/>
              <a:t>CS overlaps with relevant fields</a:t>
            </a:r>
          </a:p>
          <a:p>
            <a:pPr lvl="2"/>
            <a:r>
              <a:rPr lang="en-US" dirty="0" smtClean="0"/>
              <a:t>Human-Computer Interaction</a:t>
            </a:r>
          </a:p>
          <a:p>
            <a:pPr lvl="2"/>
            <a:r>
              <a:rPr lang="en-US" dirty="0" smtClean="0"/>
              <a:t>Cognitive Science</a:t>
            </a:r>
          </a:p>
          <a:p>
            <a:pPr lvl="2"/>
            <a:r>
              <a:rPr lang="en-US" dirty="0" smtClean="0"/>
              <a:t>More Recently: Artificial Intelligence</a:t>
            </a:r>
          </a:p>
          <a:p>
            <a:r>
              <a:rPr lang="en-US" dirty="0" smtClean="0"/>
              <a:t>Best research requires collaboration!!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We Ask?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r>
              <a:rPr lang="en-US" dirty="0" smtClean="0"/>
              <a:t>What is the best use for lecture time?</a:t>
            </a:r>
          </a:p>
          <a:p>
            <a:pPr lvl="1"/>
            <a:r>
              <a:rPr lang="en-US" dirty="0" smtClean="0"/>
              <a:t>”Flipped Classroom” where students watch videos for HW and do ‘homework’ in lecture</a:t>
            </a:r>
          </a:p>
          <a:p>
            <a:pPr lvl="1"/>
            <a:r>
              <a:rPr lang="en-US" dirty="0" smtClean="0"/>
              <a:t>“Active Learning” — techniques to keep you involved in a lecture, like </a:t>
            </a:r>
            <a:r>
              <a:rPr lang="en-US" dirty="0" err="1" smtClean="0"/>
              <a:t>iClickers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How can we leverage new data to understand students better?</a:t>
            </a:r>
          </a:p>
          <a:p>
            <a:pPr lvl="1"/>
            <a:r>
              <a:rPr lang="en-US" dirty="0" smtClean="0"/>
              <a:t>”MOOCs”– Massive Open Online Courses</a:t>
            </a:r>
          </a:p>
          <a:p>
            <a:pPr lvl="1"/>
            <a:r>
              <a:rPr lang="en-US" dirty="0" smtClean="0"/>
              <a:t>What changes when 100,000 people take a course together? </a:t>
            </a:r>
          </a:p>
        </p:txBody>
      </p:sp>
    </p:spTree>
    <p:extLst>
      <p:ext uri="{BB962C8B-B14F-4D97-AF65-F5344CB8AC3E}">
        <p14:creationId xmlns:p14="http://schemas.microsoft.com/office/powerpoint/2010/main" val="938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iClicker</a:t>
            </a:r>
            <a:r>
              <a:rPr lang="en-US" dirty="0" smtClean="0"/>
              <a:t>: Meta Question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219201"/>
            <a:ext cx="10287002" cy="6553200"/>
          </a:xfrm>
        </p:spPr>
        <p:txBody>
          <a:bodyPr/>
          <a:lstStyle/>
          <a:p>
            <a:pPr marL="97512" indent="0">
              <a:buNone/>
            </a:pPr>
            <a:r>
              <a:rPr lang="en-US" dirty="0" smtClean="0"/>
              <a:t>Have you taken a class (other than CS10) that:</a:t>
            </a:r>
          </a:p>
          <a:p>
            <a:pPr marL="97512" indent="0">
              <a:buNone/>
            </a:pPr>
            <a:endParaRPr lang="en-US" dirty="0" smtClean="0"/>
          </a:p>
          <a:p>
            <a:pPr marL="97512" indent="0">
              <a:buNone/>
            </a:pPr>
            <a:r>
              <a:rPr lang="en-US" dirty="0" smtClean="0"/>
              <a:t>A) Uses </a:t>
            </a:r>
            <a:r>
              <a:rPr lang="en-US" dirty="0" err="1" smtClean="0"/>
              <a:t>iClickers</a:t>
            </a:r>
            <a:r>
              <a:rPr lang="en-US" dirty="0" smtClean="0"/>
              <a:t> (or similar) during lecture?</a:t>
            </a:r>
          </a:p>
          <a:p>
            <a:pPr marL="97512" indent="0">
              <a:buNone/>
            </a:pPr>
            <a:r>
              <a:rPr lang="en-US" dirty="0" smtClean="0"/>
              <a:t>B) Uses a ‘flipped’ classroom style</a:t>
            </a:r>
          </a:p>
          <a:p>
            <a:pPr marL="97512" indent="0">
              <a:buNone/>
            </a:pPr>
            <a:r>
              <a:rPr lang="en-US" dirty="0" smtClean="0"/>
              <a:t>C) Both A and B (can be multiple courses)</a:t>
            </a:r>
          </a:p>
          <a:p>
            <a:pPr marL="97512" indent="0">
              <a:buNone/>
            </a:pPr>
            <a:r>
              <a:rPr lang="en-US" dirty="0" smtClean="0"/>
              <a:t>D) Neither A nor B</a:t>
            </a:r>
          </a:p>
        </p:txBody>
      </p:sp>
    </p:spTree>
    <p:extLst>
      <p:ext uri="{BB962C8B-B14F-4D97-AF65-F5344CB8AC3E}">
        <p14:creationId xmlns:p14="http://schemas.microsoft.com/office/powerpoint/2010/main" val="17761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59943</TotalTime>
  <Pages>47</Pages>
  <Words>1325</Words>
  <Application>Microsoft Macintosh PowerPoint</Application>
  <PresentationFormat>Custom</PresentationFormat>
  <Paragraphs>199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Consolas</vt:lpstr>
      <vt:lpstr>Corbel</vt:lpstr>
      <vt:lpstr>Courier</vt:lpstr>
      <vt:lpstr>Helvetica</vt:lpstr>
      <vt:lpstr>ＭＳ Ｐゴシック</vt:lpstr>
      <vt:lpstr>Wingdings</vt:lpstr>
      <vt:lpstr>Wingdings 2</vt:lpstr>
      <vt:lpstr>Wingdings 3</vt:lpstr>
      <vt:lpstr>Arial</vt:lpstr>
      <vt:lpstr>Metro</vt:lpstr>
      <vt:lpstr>Google’s AlphaGo AI Beats World’s Best in Game 1</vt:lpstr>
      <vt:lpstr>Who am I?</vt:lpstr>
      <vt:lpstr>Admin: Autograded Labs</vt:lpstr>
      <vt:lpstr>Outline</vt:lpstr>
      <vt:lpstr>PowerPoint Presentation</vt:lpstr>
      <vt:lpstr>Computer Science … A UCB view</vt:lpstr>
      <vt:lpstr>Education Research (with a CS lens)</vt:lpstr>
      <vt:lpstr>What Questions Do We Ask?</vt:lpstr>
      <vt:lpstr>iClicker: Meta Question</vt:lpstr>
      <vt:lpstr>iClicker: Meta Question 2</vt:lpstr>
      <vt:lpstr>Improving CS Education</vt:lpstr>
      <vt:lpstr>Retention and Dropout</vt:lpstr>
      <vt:lpstr>Diversity in CS</vt:lpstr>
      <vt:lpstr>Booming University Enrollments</vt:lpstr>
      <vt:lpstr>Creating High School CS Environment</vt:lpstr>
      <vt:lpstr>The CS10K Project</vt:lpstr>
      <vt:lpstr>PowerPoint Presentation</vt:lpstr>
      <vt:lpstr>iClicker Question: History </vt:lpstr>
      <vt:lpstr>Robot Turtles</vt:lpstr>
      <vt:lpstr>Logo, Etoys, Scratch and BYOB</vt:lpstr>
      <vt:lpstr>CS10 at Berkeley</vt:lpstr>
      <vt:lpstr>Computer Science Principles and BJC</vt:lpstr>
      <vt:lpstr>NSF’s STEM-C: BJC4NYC </vt:lpstr>
      <vt:lpstr>Join CS10 and / or Do Research</vt:lpstr>
      <vt:lpstr>Join CS10 and / or Do Research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Michael Ball</cp:lastModifiedBy>
  <cp:revision>3324</cp:revision>
  <cp:lastPrinted>2015-01-30T01:03:44Z</cp:lastPrinted>
  <dcterms:created xsi:type="dcterms:W3CDTF">2015-01-30T01:04:00Z</dcterms:created>
  <dcterms:modified xsi:type="dcterms:W3CDTF">2016-03-09T20:24:43Z</dcterms:modified>
</cp:coreProperties>
</file>